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</p:sldIdLst>
  <p:sldSz cx="12190413" cy="6859588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Рузаев Сергей Сергеевич" initials="РСС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3" autoAdjust="0"/>
  </p:normalViewPr>
  <p:slideViewPr>
    <p:cSldViewPr>
      <p:cViewPr varScale="1">
        <p:scale>
          <a:sx n="109" d="100"/>
          <a:sy n="109" d="100"/>
        </p:scale>
        <p:origin x="594" y="90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6A821-1E2A-4EAF-956C-422401E02D06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723E3E-8666-4497-B6F8-65EDDA706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431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3251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68B14C-7FF7-476B-8DF6-5FF4156C1809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491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29700" name="Номер слайда 3"/>
          <p:cNvSpPr txBox="1">
            <a:spLocks noGrp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ECD91529-6B7E-4315-AE6D-DAF55E1130DA}" type="slidenum">
              <a:rPr lang="ru-RU" altLang="ru-RU" sz="1200">
                <a:latin typeface="Calibri" pitchFamily="34" charset="0"/>
              </a:rPr>
              <a:pPr algn="r" eaLnBrk="1" hangingPunct="1"/>
              <a:t>2</a:t>
            </a:fld>
            <a:endParaRPr lang="ru-RU" alt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971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 txBox="1">
            <a:spLocks noGrp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7F631D3-699B-4D0E-97D5-1F073D3BCEBF}" type="slidenum">
              <a:rPr lang="ru-RU" altLang="ru-RU" sz="1200">
                <a:latin typeface="Calibri" pitchFamily="34" charset="0"/>
              </a:rPr>
              <a:pPr algn="r" eaLnBrk="1" hangingPunct="1"/>
              <a:t>3</a:t>
            </a:fld>
            <a:endParaRPr lang="ru-RU" alt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168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F517ED-A75D-4550-A6DD-B707ECDFB3E4}" type="slidenum">
              <a:rPr lang="ru-RU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23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 txBox="1">
            <a:spLocks noGrp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07913585-7048-4BD7-A34C-847F29CF7BFD}" type="slidenum">
              <a:rPr lang="ru-RU" altLang="ru-RU" sz="1200">
                <a:latin typeface="Calibri" pitchFamily="34" charset="0"/>
              </a:rPr>
              <a:pPr algn="r" eaLnBrk="1" hangingPunct="1"/>
              <a:t>5</a:t>
            </a:fld>
            <a:endParaRPr lang="ru-RU" alt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426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93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EF53E93-AA25-449B-993F-4C9255652C7E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979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7892" name="Номер слайда 3"/>
          <p:cNvSpPr txBox="1">
            <a:spLocks noGrp="1"/>
          </p:cNvSpPr>
          <p:nvPr/>
        </p:nvSpPr>
        <p:spPr bwMode="auto">
          <a:xfrm>
            <a:off x="3849689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CFDFF478-1759-4351-ABDE-3F3406FDC660}" type="slidenum">
              <a:rPr lang="ru-RU" altLang="ru-RU" sz="1200">
                <a:latin typeface="Calibri" pitchFamily="34" charset="0"/>
              </a:rPr>
              <a:pPr algn="r" eaLnBrk="1" hangingPunct="1"/>
              <a:t>7</a:t>
            </a:fld>
            <a:endParaRPr lang="ru-RU" altLang="ru-RU" sz="1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90222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" y="744538"/>
            <a:ext cx="6613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BF9E18-AD6A-4AD6-88F3-F8E86DDEE051}" type="slidenum">
              <a:rPr lang="ru-RU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246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90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1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7"/>
            <a:ext cx="10361851" cy="150053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3" y="1600572"/>
            <a:ext cx="5384098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8" cy="452701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7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9"/>
            <a:ext cx="5386217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9"/>
            <a:ext cx="5388332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2" y="273113"/>
            <a:ext cx="4010562" cy="116231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2" y="273114"/>
            <a:ext cx="6814779" cy="585446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2" y="1435433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7" y="4801712"/>
            <a:ext cx="7314248" cy="5668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7" y="612917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7" y="5368581"/>
            <a:ext cx="7314248" cy="8050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703"/>
            <a:ext cx="2742842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3" y="274703"/>
            <a:ext cx="8025354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4702"/>
            <a:ext cx="10971371" cy="114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3" y="1600572"/>
            <a:ext cx="10971371" cy="4527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1" y="6357823"/>
            <a:ext cx="2844431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9" y="6357823"/>
            <a:ext cx="3860298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3"/>
            <a:ext cx="2844431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0" y="765498"/>
            <a:ext cx="12190414" cy="5093837"/>
          </a:xfrm>
          <a:noFill/>
        </p:spPr>
        <p:txBody>
          <a:bodyPr/>
          <a:lstStyle/>
          <a:p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ПРОВЕДЕНИЕ ОЦЕНКИ </a:t>
            </a:r>
            <a:b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КОРРУПЦИОННЫХ РИСКОВ В ОРГАНИЗАЦИИ</a:t>
            </a:r>
            <a: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79413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</p:spTree>
    <p:extLst>
      <p:ext uri="{BB962C8B-B14F-4D97-AF65-F5344CB8AC3E}">
        <p14:creationId xmlns:p14="http://schemas.microsoft.com/office/powerpoint/2010/main" val="180256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302624" y="2756539"/>
            <a:ext cx="294178" cy="287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35443" y="2565994"/>
            <a:ext cx="408462" cy="143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198662" y="640250"/>
            <a:ext cx="9458324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kumimoji="1" lang="ru-RU" altLang="ru-RU" sz="2400" b="1" i="1" kern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Основные</a:t>
            </a:r>
            <a:r>
              <a:rPr kumimoji="1" lang="ru-RU" altLang="ru-RU" sz="2100" b="1" i="1" kern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 </a:t>
            </a:r>
            <a:r>
              <a:rPr kumimoji="1" lang="ru-RU" altLang="ru-RU" sz="2400" b="1" i="1" kern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понятия</a:t>
            </a:r>
            <a:endParaRPr lang="ru-RU" sz="2400" b="1" i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552" y="1201364"/>
            <a:ext cx="11695177" cy="45089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Коррупционное </a:t>
            </a: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правонарушение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- злоупотребление полномочиями, злоупотребление должностными полномочиями, дача взятки, посредничество во взяточничестве, получение взятки, мелкое взяточничество, коммерческий подкуп, посредничество в коммерческом подкупе, мелкий коммерческий подкуп либо иное незаконное использование физическим лицом своего должностного положения (полномочий) вопреки законным интересам общества, государства, организации в целях получения выгоды (преимуществ) для себя или для третьих лиц либо незаконное предоставление такой выгоды указанному лицу другими физическими лицами, а также совершение указанных деяний от имени или в интересах юридического лица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коррупционный риск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- возможность совершения работником организации, а также иными лицами от имени или в интересах организации коррупционного правонарушения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en-US" sz="1300" b="1" i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оценка коррупционного риска </a:t>
            </a:r>
            <a:r>
              <a:rPr lang="en-US" sz="13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процесс идентификации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, анализа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sz="13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оценивания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коррупционного риска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1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оррупционное </a:t>
            </a: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поведение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- поведение должностного лица, направленное на получение личной выгоды путем злоупотребления служебным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положением;</a:t>
            </a:r>
            <a:endParaRPr lang="ru-RU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коррупциогенные </a:t>
            </a: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факторы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– положения нормативных правовых актов (проектов нормативных правовых актов), устанавливающие для правоприменителя необоснованно широкие пределы усмотрения или возможность необоснованного применения исключений из общих правил, а также положения, содержащие неопределенные, трудновыполнимые и (или) обременительные требования к гражданам и организациям и тем самым создающие условия для проявления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коррупции;</a:t>
            </a:r>
            <a:endParaRPr lang="en-US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endParaRPr lang="ru-RU" sz="13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3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коррупционная </a:t>
            </a:r>
            <a:r>
              <a:rPr lang="ru-RU" sz="13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схема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- выстроенный по определенному сценарию механизм использования работником полномочий в личных целях или в интересах третьих лиц (наиболее вероятный способ совершения коррупционного правонарушения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defRPr/>
            </a:pPr>
            <a:endParaRPr lang="ru-RU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1" y="379413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pic>
        <p:nvPicPr>
          <p:cNvPr id="19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577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912168" y="3044472"/>
            <a:ext cx="385183" cy="61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79413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02918" y="765498"/>
            <a:ext cx="50289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</a:t>
            </a:r>
            <a:r>
              <a:rPr kumimoji="0" lang="ru-RU" sz="2800" b="1" i="1" u="none" strike="noStrike" kern="0" cap="none" spc="0" normalizeH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800" b="1" i="1" u="none" strike="noStrike" kern="0" cap="none" spc="0" normalizeH="0" baseline="0" noProof="0" dirty="0" smtClean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акты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5949" y="1658779"/>
            <a:ext cx="10993833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472C4">
                  <a:lumMod val="75000"/>
                </a:srgbClr>
              </a:buClr>
              <a:buSzPct val="100000"/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25 декабря 2008 г.  № 273-ФЗ </a:t>
            </a:r>
            <a:r>
              <a:rPr lang="ru-RU" altLang="ru-RU" sz="17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17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противодействии </a:t>
            </a:r>
            <a:r>
              <a:rPr lang="ru-RU" altLang="ru-RU" sz="17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коррупции»</a:t>
            </a:r>
            <a:endParaRPr lang="ru-RU" sz="1700" dirty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948" y="2156330"/>
            <a:ext cx="11182276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472C4">
                  <a:lumMod val="75000"/>
                </a:srgbClr>
              </a:buClr>
              <a:buSzPct val="100000"/>
              <a:defRPr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Постановление Правительства Российской Федерации от 26 февраля 2010 г. №  96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Об антикоррупционной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экспертизе нормативных правовых актов и проектов нормативных правовых актов»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5949" y="2950899"/>
            <a:ext cx="113538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0" cap="none" spc="0" normalizeH="0" baseline="0" noProof="0" dirty="0" smtClean="0">
                <a:ln>
                  <a:noFill/>
                </a:ln>
                <a:solidFill>
                  <a:srgbClr val="8E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Российской Федерации от 05 июля 2013 г. № 568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«О распространении на отдельные категории граждан ограничений, запретов и обязанностей, установленных Федеральным законом 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«О противодействии коррупции» и другими федеральными законами в целях противодействия коррупции»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382" y="3985517"/>
            <a:ext cx="3788842" cy="175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20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4"/>
          <p:cNvSpPr txBox="1">
            <a:spLocks/>
          </p:cNvSpPr>
          <p:nvPr/>
        </p:nvSpPr>
        <p:spPr>
          <a:xfrm>
            <a:off x="1390469" y="-146084"/>
            <a:ext cx="8533290" cy="67325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sz="2600" b="1" spc="11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7950" y="1086952"/>
            <a:ext cx="9458325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kumimoji="1" lang="ru-RU" sz="2400" b="1" i="1" kern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Основные </a:t>
            </a:r>
            <a:r>
              <a:rPr kumimoji="1" lang="ru-RU" sz="2400" b="1" i="1" kern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задачи </a:t>
            </a:r>
            <a:endParaRPr kumimoji="1" lang="ru-RU" sz="2400" b="1" i="1" kern="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79413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5600" y="2993525"/>
            <a:ext cx="11481493" cy="10515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600" lvl="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пределение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перечня функций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учреждения,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реализации которых наиболее вероятно возникновение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коррупционных правонарушений</a:t>
            </a:r>
          </a:p>
          <a:p>
            <a:pPr lv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defRPr/>
            </a:pP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968" y="1960636"/>
            <a:ext cx="1152128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600" lvl="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коррупционных рисков, возникающих при реализации функций, для принятия эффективных предупредительных мер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4968" y="4973603"/>
            <a:ext cx="1148149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600" lvl="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инимизация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коррупционных рисков либо их устранение в конкретных управленческих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процессах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34968" y="4324683"/>
            <a:ext cx="11472125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28600" lvl="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препятствий (ограничений), затрудняющих реализацию коррупционных схем</a:t>
            </a:r>
          </a:p>
        </p:txBody>
      </p:sp>
    </p:spTree>
    <p:extLst>
      <p:ext uri="{BB962C8B-B14F-4D97-AF65-F5344CB8AC3E}">
        <p14:creationId xmlns:p14="http://schemas.microsoft.com/office/powerpoint/2010/main" val="369887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29146" y="729801"/>
            <a:ext cx="945991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sz="24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kumimoji="1" lang="ru-RU" altLang="ru-RU" sz="2400" b="1" i="1" kern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Этапы оценки рисков</a:t>
            </a:r>
            <a:endParaRPr kumimoji="1" lang="ru-RU" sz="2400" b="1" i="1" kern="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cs typeface="Arial" charset="0"/>
            </a:endParaRPr>
          </a:p>
        </p:txBody>
      </p:sp>
      <p:sp>
        <p:nvSpPr>
          <p:cNvPr id="15" name="Прямоугольник 9"/>
          <p:cNvSpPr>
            <a:spLocks noChangeArrowheads="1"/>
          </p:cNvSpPr>
          <p:nvPr/>
        </p:nvSpPr>
        <p:spPr bwMode="auto">
          <a:xfrm>
            <a:off x="248907" y="2968431"/>
            <a:ext cx="8986196" cy="68884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alt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Изучение доступных внутренних </a:t>
            </a:r>
            <a:r>
              <a:rPr lang="ru-RU" altLang="ru-RU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внешних источников информации </a:t>
            </a:r>
            <a:r>
              <a:rPr lang="ru-RU" altLang="ru-RU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для выявления коррупционных рисков</a:t>
            </a:r>
            <a:endParaRPr lang="en-US" altLang="ru-RU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9"/>
          <p:cNvSpPr>
            <a:spLocks noChangeArrowheads="1"/>
          </p:cNvSpPr>
          <p:nvPr/>
        </p:nvSpPr>
        <p:spPr bwMode="auto">
          <a:xfrm>
            <a:off x="248907" y="2138053"/>
            <a:ext cx="8990429" cy="57606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alt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Выявление направлений деятельности, потенциально связанных с наиболее высокими коррупционными рисками</a:t>
            </a:r>
            <a:endParaRPr lang="ru-RU" altLang="ru-RU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1630710" y="1287975"/>
            <a:ext cx="7056784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Выявление коррупционных рисков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77578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933" y="1995548"/>
            <a:ext cx="2612993" cy="26094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6443" y="1799531"/>
            <a:ext cx="432048" cy="297107"/>
          </a:xfrm>
          <a:prstGeom prst="rect">
            <a:avLst/>
          </a:prstGeom>
        </p:spPr>
      </p:pic>
      <p:sp>
        <p:nvSpPr>
          <p:cNvPr id="19" name="Прямоугольник 9"/>
          <p:cNvSpPr>
            <a:spLocks noChangeArrowheads="1"/>
          </p:cNvSpPr>
          <p:nvPr/>
        </p:nvSpPr>
        <p:spPr bwMode="auto">
          <a:xfrm>
            <a:off x="248907" y="4944133"/>
            <a:ext cx="8990429" cy="57606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altLang="ru-RU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Мониторинг исполнения должностных обязанностей работниками, деятельность которых связанна с коррупционными рисками</a:t>
            </a:r>
            <a:endParaRPr lang="ru-RU" altLang="ru-RU" b="1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9"/>
          <p:cNvSpPr>
            <a:spLocks noChangeArrowheads="1"/>
          </p:cNvSpPr>
          <p:nvPr/>
        </p:nvSpPr>
        <p:spPr bwMode="auto">
          <a:xfrm>
            <a:off x="248907" y="3996416"/>
            <a:ext cx="8990429" cy="57606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defRPr/>
            </a:pPr>
            <a:r>
              <a:rPr lang="ru-RU" altLang="ru-RU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Разработка и утверждение локальных актов о комплексах мер по минимизации выявленных рисков</a:t>
            </a:r>
          </a:p>
        </p:txBody>
      </p:sp>
    </p:spTree>
    <p:extLst>
      <p:ext uri="{BB962C8B-B14F-4D97-AF65-F5344CB8AC3E}">
        <p14:creationId xmlns:p14="http://schemas.microsoft.com/office/powerpoint/2010/main" val="406014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Прямоугольник 1"/>
          <p:cNvSpPr>
            <a:spLocks noChangeArrowheads="1"/>
          </p:cNvSpPr>
          <p:nvPr/>
        </p:nvSpPr>
        <p:spPr bwMode="auto">
          <a:xfrm>
            <a:off x="838622" y="983159"/>
            <a:ext cx="9459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kumimoji="1" lang="ru-RU" altLang="ru-RU" sz="2400" b="1" i="1" kern="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Установление препятствий (ограничений), затрудняющих реализацию коррупционных схем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78551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08065" y="1972457"/>
            <a:ext cx="973903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совершенствование механизма отбора должностных </a:t>
            </a:r>
            <a:r>
              <a:rPr lang="ru-RU" sz="2000" dirty="0" smtClean="0"/>
              <a:t>лиц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сокращение сроков принятия управленческих </a:t>
            </a:r>
            <a:r>
              <a:rPr lang="ru-RU" sz="2000" dirty="0" smtClean="0"/>
              <a:t>решений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установление регламентации способа и сроков совершения действий должностным лицом при осуществлении </a:t>
            </a:r>
            <a:r>
              <a:rPr lang="ru-RU" sz="2000" dirty="0" err="1"/>
              <a:t>коррупционно</a:t>
            </a:r>
            <a:r>
              <a:rPr lang="ru-RU" sz="2000" dirty="0"/>
              <a:t>-опасной </a:t>
            </a:r>
            <a:r>
              <a:rPr lang="ru-RU" sz="2000" dirty="0" smtClean="0"/>
              <a:t>функции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установление дополнительных форм отчетности должностных лиц о результатах принятых </a:t>
            </a:r>
            <a:r>
              <a:rPr lang="ru-RU" sz="2000" dirty="0" smtClean="0"/>
              <a:t>решений;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сокращение ситуаций единоличного принятия решений; </a:t>
            </a:r>
            <a:endParaRPr lang="ru-RU" sz="2000" dirty="0" smtClean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обеспечение </a:t>
            </a:r>
            <a:r>
              <a:rPr lang="ru-RU" sz="2000" dirty="0" smtClean="0"/>
              <a:t>контроля </a:t>
            </a:r>
            <a:r>
              <a:rPr lang="ru-RU" sz="2000" dirty="0"/>
              <a:t>за соблюдением </a:t>
            </a:r>
            <a:r>
              <a:rPr lang="ru-RU" sz="2000" dirty="0" smtClean="0"/>
              <a:t>работниками </a:t>
            </a:r>
            <a:r>
              <a:rPr lang="ru-RU" sz="2000" dirty="0"/>
              <a:t>этических норм </a:t>
            </a:r>
            <a:r>
              <a:rPr lang="ru-RU" sz="2000" dirty="0" smtClean="0"/>
              <a:t>поведения;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ru-RU" sz="2000" dirty="0"/>
              <a:t>проведения разъяснительной и иной профилактической работы для существенного снижения возможностей коррупционного поведения при исполнении </a:t>
            </a:r>
            <a:r>
              <a:rPr lang="ru-RU" sz="2000" dirty="0" err="1"/>
              <a:t>коррупционно</a:t>
            </a:r>
            <a:r>
              <a:rPr lang="ru-RU" sz="2000" dirty="0"/>
              <a:t>-опасных </a:t>
            </a:r>
            <a:r>
              <a:rPr lang="ru-RU" sz="2000" dirty="0" smtClean="0"/>
              <a:t>функций.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479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302624" y="2756539"/>
            <a:ext cx="294178" cy="287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775653" y="2900506"/>
            <a:ext cx="912164" cy="719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135443" y="2565994"/>
            <a:ext cx="408462" cy="143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895785" y="677456"/>
            <a:ext cx="9459912" cy="4616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2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  <a:lvl2pPr marL="742950" indent="-285750">
              <a:defRPr>
                <a:latin typeface="Arial" charset="0"/>
              </a:defRPr>
            </a:lvl2pPr>
            <a:lvl3pPr marL="1143000" indent="-228600">
              <a:defRPr>
                <a:latin typeface="Arial" charset="0"/>
              </a:defRPr>
            </a:lvl3pPr>
            <a:lvl4pPr marL="1600200" indent="-228600">
              <a:defRPr>
                <a:latin typeface="Arial" charset="0"/>
              </a:defRPr>
            </a:lvl4pPr>
            <a:lvl5pPr marL="2057400" indent="-228600">
              <a:defRPr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9pPr>
          </a:lstStyle>
          <a:p>
            <a:r>
              <a:rPr lang="ru-RU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ru-RU" alt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Минимизация коррупционных рисков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8902" y="3630817"/>
            <a:ext cx="36004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Разработка мер по минимизации коррупционных рисков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95784" y="4518878"/>
            <a:ext cx="2175085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Правовые меры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(внесение </a:t>
            </a: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изменений в локальные акты</a:t>
            </a: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76025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pic>
        <p:nvPicPr>
          <p:cNvPr id="18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4406203" y="4743867"/>
            <a:ext cx="2103761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Профилактические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(разъяснительные работы)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85288" y="4605981"/>
            <a:ext cx="2835176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Организационные (оснащение фото-, аудио- и видеотехникой)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>
            <a:stCxn id="5" idx="1"/>
          </p:cNvCxnSpPr>
          <p:nvPr/>
        </p:nvCxnSpPr>
        <p:spPr>
          <a:xfrm flipH="1">
            <a:off x="1414686" y="3953983"/>
            <a:ext cx="1944216" cy="564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375125" y="4293890"/>
            <a:ext cx="0" cy="4499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5" idx="3"/>
          </p:cNvCxnSpPr>
          <p:nvPr/>
        </p:nvCxnSpPr>
        <p:spPr>
          <a:xfrm>
            <a:off x="6959302" y="3953983"/>
            <a:ext cx="2021252" cy="65199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61584" y="1329666"/>
            <a:ext cx="205211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Выявление коррупционных рисков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358902" y="1251456"/>
            <a:ext cx="1717898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Оценка коррупционных рисков и их классификация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2638822" y="1773610"/>
            <a:ext cx="72008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6383238" y="1198402"/>
            <a:ext cx="2052114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Вероятность реализации коррупционного риска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378671" y="2537423"/>
            <a:ext cx="2052114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Потенциальный вред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Прямая со стрелкой 30"/>
          <p:cNvCxnSpPr>
            <a:stCxn id="22" idx="3"/>
          </p:cNvCxnSpPr>
          <p:nvPr/>
        </p:nvCxnSpPr>
        <p:spPr>
          <a:xfrm flipV="1">
            <a:off x="5076800" y="1650555"/>
            <a:ext cx="1306438" cy="20106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5098043" y="2263120"/>
            <a:ext cx="1285195" cy="59061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9263558" y="1191521"/>
            <a:ext cx="2052114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Высокая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Средняя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Низкая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8435352" y="1751088"/>
            <a:ext cx="82820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9263558" y="2465294"/>
            <a:ext cx="216024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Значительный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Средний</a:t>
            </a:r>
          </a:p>
          <a:p>
            <a:pPr marL="285750" indent="-28575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i="1" kern="0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Незначительный</a:t>
            </a:r>
            <a:endParaRPr lang="ru-RU" i="1" kern="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8435352" y="2888108"/>
            <a:ext cx="82820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023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7259" y="986817"/>
            <a:ext cx="9458325" cy="64633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kumimoji="1" lang="ru-RU" altLang="ru-RU" i="1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Мониторинг </a:t>
            </a:r>
            <a:r>
              <a:rPr kumimoji="1" lang="ru-RU" altLang="ru-RU" i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исполнения должностных обязанностей </a:t>
            </a:r>
            <a:r>
              <a:rPr kumimoji="1" lang="ru-RU" altLang="ru-RU" i="1" kern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работниками, деятельность </a:t>
            </a:r>
            <a:r>
              <a:rPr kumimoji="1" lang="ru-RU" altLang="ru-RU" i="1" kern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cs typeface="Arial" charset="0"/>
              </a:rPr>
              <a:t>которых связана с коррупционными рисками</a:t>
            </a:r>
            <a:endParaRPr lang="ru-RU" i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" name="Подзаголовок 4"/>
          <p:cNvSpPr txBox="1">
            <a:spLocks/>
          </p:cNvSpPr>
          <p:nvPr/>
        </p:nvSpPr>
        <p:spPr>
          <a:xfrm>
            <a:off x="1390469" y="-146084"/>
            <a:ext cx="8533290" cy="67325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  <a:defRPr/>
            </a:pPr>
            <a:endParaRPr lang="ru-RU" sz="2600" b="1" spc="110" dirty="0" smtClean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00"/>
          <a:stretch>
            <a:fillRect/>
          </a:stretch>
        </p:blipFill>
        <p:spPr bwMode="auto">
          <a:xfrm>
            <a:off x="0" y="0"/>
            <a:ext cx="12192000" cy="37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01"/>
          <a:stretch>
            <a:fillRect/>
          </a:stretch>
        </p:blipFill>
        <p:spPr bwMode="auto">
          <a:xfrm>
            <a:off x="0" y="6184900"/>
            <a:ext cx="121920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392235"/>
            <a:ext cx="2490788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6357" y="5859335"/>
            <a:ext cx="120715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spc="1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</a:t>
            </a:r>
            <a:r>
              <a:rPr lang="ru-RU" sz="1400" b="1" i="1" spc="130" dirty="0">
                <a:latin typeface="+mn-lt"/>
                <a:cs typeface="+mn-cs"/>
              </a:rPr>
              <a:t> государственное бюджетное учреждение «Национальное аккредитационное агентство в сфере образования»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766614" y="2092792"/>
            <a:ext cx="10513168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своевременная фиксация отклонения действий должностных лиц от установленных норм, правил служебного поведения;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анализ факторов, способствующих ненадлежащему исполнению либо превышению должностных полномочий;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предложений по минимизации коррупционных рисков либо их устранению в деятельности должностных лиц;</a:t>
            </a:r>
          </a:p>
          <a:p>
            <a:pPr marL="285750" indent="-285750">
              <a:buFont typeface="Wingdings" panose="05000000000000000000" pitchFamily="2" charset="2"/>
              <a:buChar char="§"/>
              <a:defRPr/>
            </a:pP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перечня коррупционно-опасных функций и перечня должностей в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чреждении, 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замещение которых связано с коррупционными рисками</a:t>
            </a: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7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2763</TotalTime>
  <Words>704</Words>
  <Application>Microsoft Office PowerPoint</Application>
  <PresentationFormat>Произвольный</PresentationFormat>
  <Paragraphs>76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Cambria</vt:lpstr>
      <vt:lpstr>Tahoma</vt:lpstr>
      <vt:lpstr>Times New Roman</vt:lpstr>
      <vt:lpstr>Wingdings</vt:lpstr>
      <vt:lpstr>Тема Office</vt:lpstr>
      <vt:lpstr>ПРОВЕДЕНИЕ ОЦЕНКИ  КОРРУПЦИОННЫХ РИСКОВ В ОРГАНИЗАЦИИ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по проведению оценки коррупционных рисков в организации</dc:title>
  <dc:creator>i.arsanukaev@msk.nica.ru</dc:creator>
  <cp:lastModifiedBy>Арсанукаев Ислам Хамзатович</cp:lastModifiedBy>
  <cp:revision>89</cp:revision>
  <cp:lastPrinted>2016-03-29T11:53:16Z</cp:lastPrinted>
  <dcterms:created xsi:type="dcterms:W3CDTF">2016-03-15T14:21:01Z</dcterms:created>
  <dcterms:modified xsi:type="dcterms:W3CDTF">2021-06-17T10:40:02Z</dcterms:modified>
</cp:coreProperties>
</file>